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13"/>
  </p:notesMasterIdLst>
  <p:handoutMasterIdLst>
    <p:handoutMasterId r:id="rId14"/>
  </p:handoutMasterIdLst>
  <p:sldIdLst>
    <p:sldId id="666" r:id="rId3"/>
    <p:sldId id="695" r:id="rId4"/>
    <p:sldId id="737" r:id="rId5"/>
    <p:sldId id="738" r:id="rId6"/>
    <p:sldId id="739" r:id="rId7"/>
    <p:sldId id="740" r:id="rId8"/>
    <p:sldId id="741" r:id="rId9"/>
    <p:sldId id="743" r:id="rId10"/>
    <p:sldId id="745" r:id="rId11"/>
    <p:sldId id="744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18B40F5-E023-4ED8-B11B-4C57272C4A21}">
          <p14:sldIdLst>
            <p14:sldId id="666"/>
            <p14:sldId id="695"/>
            <p14:sldId id="737"/>
            <p14:sldId id="738"/>
            <p14:sldId id="739"/>
            <p14:sldId id="740"/>
            <p14:sldId id="741"/>
            <p14:sldId id="743"/>
            <p14:sldId id="745"/>
            <p14:sldId id="7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horson, James" initials="TJ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23FDE3"/>
    <a:srgbClr val="902AF6"/>
    <a:srgbClr val="F030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83509" autoAdjust="0"/>
  </p:normalViewPr>
  <p:slideViewPr>
    <p:cSldViewPr>
      <p:cViewPr varScale="1">
        <p:scale>
          <a:sx n="100" d="100"/>
          <a:sy n="100" d="100"/>
        </p:scale>
        <p:origin x="830" y="10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-2814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701995-9815-44C2-BC31-4ED6C63B8B81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0419EA-7277-4C2D-AA62-54704560D0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0673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4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70184A-DA9D-4374-8E21-D521B0F11FAB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BC1E2D-6915-48DE-882D-0DD49F7980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294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ling_yellow_adj"/>
          <p:cNvPicPr>
            <a:picLocks noChangeAspect="1" noChangeArrowheads="1"/>
          </p:cNvPicPr>
          <p:nvPr userDrawn="1"/>
        </p:nvPicPr>
        <p:blipFill>
          <a:blip r:embed="rId2" cstate="print"/>
          <a:srcRect l="3348" r="10045" b="13393"/>
          <a:stretch>
            <a:fillRect/>
          </a:stretch>
        </p:blipFill>
        <p:spPr bwMode="auto">
          <a:xfrm>
            <a:off x="0" y="0"/>
            <a:ext cx="9144000" cy="6859550"/>
          </a:xfrm>
          <a:prstGeom prst="rect">
            <a:avLst/>
          </a:prstGeom>
          <a:noFill/>
        </p:spPr>
      </p:pic>
      <p:sp>
        <p:nvSpPr>
          <p:cNvPr id="9" name="Rectangle 8"/>
          <p:cNvSpPr>
            <a:spLocks noChangeAspect="1"/>
          </p:cNvSpPr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152400"/>
            <a:ext cx="77724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4724400"/>
            <a:ext cx="6400800" cy="1371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James.Thorson\Desktop\UW Hideaway\Meetings and Presentations\2014-05-30 -- Quant Sem on spatial-Gompertz model\A2005101221500.L2_LAC.GulfOfAlaska.chl2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7" t="15627" r="4613" b="10265"/>
          <a:stretch/>
        </p:blipFill>
        <p:spPr bwMode="auto">
          <a:xfrm>
            <a:off x="0" y="0"/>
            <a:ext cx="917076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57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1955"/>
            <a:ext cx="9144000" cy="8062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38200"/>
            <a:ext cx="9144000" cy="6019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60062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3" descr="C:\Users\James.Thorson\Desktop\UW Hideaway\Meetings and Presentations\2014-04-04 -- UBC visit\66848main_iss_sthelens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762000"/>
            <a:ext cx="8991600" cy="6096000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 hasCustomPrompt="1"/>
          </p:nvPr>
        </p:nvSpPr>
        <p:spPr>
          <a:xfrm>
            <a:off x="76200" y="76200"/>
            <a:ext cx="8991600" cy="685800"/>
          </a:xfrm>
        </p:spPr>
        <p:txBody>
          <a:bodyPr>
            <a:noAutofit/>
          </a:bodyPr>
          <a:lstStyle>
            <a:lvl1pPr algn="ctr">
              <a:spcAft>
                <a:spcPts val="1200"/>
              </a:spcAft>
              <a:defRPr sz="3600"/>
            </a:lvl1pPr>
            <a:lvl2pPr>
              <a:spcAft>
                <a:spcPts val="1200"/>
              </a:spcAft>
              <a:defRPr sz="3200"/>
            </a:lvl2pPr>
            <a:lvl3pPr>
              <a:spcAft>
                <a:spcPts val="1200"/>
              </a:spcAft>
              <a:defRPr sz="2800"/>
            </a:lvl3pPr>
            <a:lvl4pPr>
              <a:spcAft>
                <a:spcPts val="1200"/>
              </a:spcAft>
              <a:defRPr sz="2400"/>
            </a:lvl4pPr>
            <a:lvl5pPr>
              <a:spcAft>
                <a:spcPts val="1200"/>
              </a:spcAft>
              <a:defRPr sz="2400"/>
            </a:lvl5pPr>
          </a:lstStyle>
          <a:p>
            <a:pPr lvl="0"/>
            <a:r>
              <a:rPr lang="en-US" dirty="0" err="1"/>
              <a:t>Clicak</a:t>
            </a:r>
            <a:r>
              <a:rPr lang="en-US" dirty="0"/>
              <a:t>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:\Users\Rhovel\Desktop\print\Kulik.silverhorn (1 of 1)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7" r="9220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28600"/>
            <a:ext cx="8686800" cy="6400800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244475"/>
          </a:xfrm>
        </p:spPr>
        <p:txBody>
          <a:bodyPr/>
          <a:lstStyle>
            <a:lvl1pPr>
              <a:defRPr sz="1400" baseline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77000"/>
            <a:ext cx="2133600" cy="244475"/>
          </a:xfrm>
        </p:spPr>
        <p:txBody>
          <a:bodyPr/>
          <a:lstStyle>
            <a:lvl1pPr>
              <a:defRPr sz="1400"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177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C:\Users\James.Thorson\Desktop\UW Hideaway\Meetings and Presentations\2014-05-30 -- Quant Sem on spatial-Gompertz model\A2005101221500.L2_LAC.GulfOfAlaska.chl2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7" t="15627" r="4613" b="10265"/>
          <a:stretch/>
        </p:blipFill>
        <p:spPr bwMode="auto">
          <a:xfrm>
            <a:off x="0" y="0"/>
            <a:ext cx="917076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28600"/>
            <a:ext cx="8686800" cy="6400800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244475"/>
          </a:xfrm>
        </p:spPr>
        <p:txBody>
          <a:bodyPr/>
          <a:lstStyle>
            <a:lvl1pPr>
              <a:defRPr sz="1400" baseline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77000"/>
            <a:ext cx="2133600" cy="244475"/>
          </a:xfrm>
        </p:spPr>
        <p:txBody>
          <a:bodyPr/>
          <a:lstStyle>
            <a:lvl1pPr>
              <a:defRPr sz="1400"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311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James.Thorson\Desktop\UW Hideaway\Course plan 2014\Advertisement\Images\9526628934_84959710e8_b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" r="5534"/>
          <a:stretch/>
        </p:blipFill>
        <p:spPr bwMode="auto">
          <a:xfrm>
            <a:off x="0" y="0"/>
            <a:ext cx="9144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28600"/>
            <a:ext cx="8686800" cy="6400800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244475"/>
          </a:xfrm>
        </p:spPr>
        <p:txBody>
          <a:bodyPr/>
          <a:lstStyle>
            <a:lvl1pPr>
              <a:defRPr sz="1400" baseline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77000"/>
            <a:ext cx="2133600" cy="244475"/>
          </a:xfrm>
        </p:spPr>
        <p:txBody>
          <a:bodyPr/>
          <a:lstStyle>
            <a:lvl1pPr>
              <a:defRPr sz="1400"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01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ling_yellow_adj"/>
          <p:cNvPicPr>
            <a:picLocks noChangeAspect="1" noChangeArrowheads="1"/>
          </p:cNvPicPr>
          <p:nvPr userDrawn="1"/>
        </p:nvPicPr>
        <p:blipFill>
          <a:blip r:embed="rId2" cstate="print"/>
          <a:srcRect l="3348" r="10045" b="13393"/>
          <a:stretch>
            <a:fillRect/>
          </a:stretch>
        </p:blipFill>
        <p:spPr bwMode="auto">
          <a:xfrm>
            <a:off x="0" y="0"/>
            <a:ext cx="9144000" cy="6859550"/>
          </a:xfrm>
          <a:prstGeom prst="rect">
            <a:avLst/>
          </a:prstGeom>
          <a:noFill/>
        </p:spPr>
      </p:pic>
      <p:sp>
        <p:nvSpPr>
          <p:cNvPr id="11" name="Rectangle 10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>
            <a:lvl1pPr algn="r">
              <a:defRPr b="0" i="1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066800"/>
            <a:ext cx="42672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066800"/>
            <a:ext cx="43434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 baseline="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990600"/>
            <a:ext cx="46482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>
            <a:lvl1pPr algn="r">
              <a:defRPr b="0" i="1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7200" y="1143000"/>
            <a:ext cx="4419600" cy="955675"/>
          </a:xfrm>
          <a:ln w="6350">
            <a:solidFill>
              <a:schemeClr val="tx1"/>
            </a:solidFill>
          </a:ln>
        </p:spPr>
        <p:txBody>
          <a:bodyPr anchor="b"/>
          <a:lstStyle>
            <a:lvl1pPr marL="0" indent="0">
              <a:spcAft>
                <a:spcPts val="1200"/>
              </a:spcAft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362200"/>
            <a:ext cx="8229600" cy="3962399"/>
          </a:xfrm>
        </p:spPr>
        <p:txBody>
          <a:bodyPr/>
          <a:lstStyle>
            <a:lvl1pPr>
              <a:spcAft>
                <a:spcPts val="1200"/>
              </a:spcAft>
              <a:defRPr sz="2800" baseline="0"/>
            </a:lvl1pPr>
            <a:lvl2pPr>
              <a:spcAft>
                <a:spcPts val="1200"/>
              </a:spcAft>
              <a:defRPr sz="2400" baseline="0"/>
            </a:lvl2pPr>
            <a:lvl3pPr>
              <a:spcAft>
                <a:spcPts val="1200"/>
              </a:spcAft>
              <a:defRPr sz="1800"/>
            </a:lvl3pPr>
            <a:lvl4pPr>
              <a:spcAft>
                <a:spcPts val="1200"/>
              </a:spcAft>
              <a:defRPr sz="1600"/>
            </a:lvl4pPr>
            <a:lvl5pPr>
              <a:spcAft>
                <a:spcPts val="1200"/>
              </a:spcAft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/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 i="0" baseline="0"/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990600"/>
            <a:ext cx="4419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ling_yellow_adj"/>
          <p:cNvPicPr>
            <a:picLocks noChangeAspect="1" noChangeArrowheads="1"/>
          </p:cNvPicPr>
          <p:nvPr userDrawn="1"/>
        </p:nvPicPr>
        <p:blipFill>
          <a:blip r:embed="rId2" cstate="print"/>
          <a:srcRect l="3348" r="10045" b="13393"/>
          <a:stretch>
            <a:fillRect/>
          </a:stretch>
        </p:blipFill>
        <p:spPr bwMode="auto">
          <a:xfrm>
            <a:off x="0" y="0"/>
            <a:ext cx="9144000" cy="6859550"/>
          </a:xfrm>
          <a:prstGeom prst="rect">
            <a:avLst/>
          </a:prstGeom>
          <a:noFill/>
        </p:spPr>
      </p:pic>
      <p:sp>
        <p:nvSpPr>
          <p:cNvPr id="7" name="Rectangle 6"/>
          <p:cNvSpPr/>
          <p:nvPr userDrawn="1"/>
        </p:nvSpPr>
        <p:spPr>
          <a:xfrm>
            <a:off x="152400" y="152400"/>
            <a:ext cx="8869680" cy="6583680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F4530-C0A9-489F-AD78-78B1E4B1E71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73" r:id="rId4"/>
    <p:sldLayoutId id="2147483674" r:id="rId5"/>
    <p:sldLayoutId id="2147483651" r:id="rId6"/>
    <p:sldLayoutId id="2147483652" r:id="rId7"/>
    <p:sldLayoutId id="2147483653" r:id="rId8"/>
    <p:sldLayoutId id="2147483654" r:id="rId9"/>
    <p:sldLayoutId id="2147483672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92" r:id="rId1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0EFC8-36CB-4CE9-8BB6-DE0D5707FCD2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A0A5F-9E4F-46E8-BC0B-50CB40C87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F4530-C0A9-489F-AD78-78B1E4B1E710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3" name="Picture 2" descr="C:\Users\James.Thorson\Desktop\UW Hideaway\Meetings and Presentations\2014-04-04 -- UBC visit\Photos\fingerling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" t="-1" r="10701" b="371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0"/>
            <a:ext cx="9144000" cy="22098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Validating causal inference in time series models with conditional-independence tests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867400"/>
            <a:ext cx="9144000" cy="9906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>
            <a:normAutofit fontScale="7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James T Thorson, Jennifer </a:t>
            </a:r>
            <a:r>
              <a:rPr lang="en-US" dirty="0" err="1"/>
              <a:t>Bigman</a:t>
            </a:r>
            <a:r>
              <a:rPr lang="en-US" dirty="0"/>
              <a:t>, Cole </a:t>
            </a:r>
            <a:r>
              <a:rPr lang="en-US" dirty="0" err="1"/>
              <a:t>Monnahan</a:t>
            </a:r>
            <a:r>
              <a:rPr lang="en-US" dirty="0"/>
              <a:t>, Lauren Rogers</a:t>
            </a:r>
          </a:p>
        </p:txBody>
      </p:sp>
    </p:spTree>
    <p:extLst>
      <p:ext uri="{BB962C8B-B14F-4D97-AF65-F5344CB8AC3E}">
        <p14:creationId xmlns:p14="http://schemas.microsoft.com/office/powerpoint/2010/main" val="382594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04"/>
    </mc:Choice>
    <mc:Fallback xmlns="">
      <p:transition spd="slow" advTm="4600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800" b="1" dirty="0"/>
                  <a:t>Conclusions</a:t>
                </a:r>
              </a:p>
              <a:p>
                <a:pPr marL="0" indent="0">
                  <a:buNone/>
                </a:pPr>
                <a:endParaRPr lang="en-GB" sz="3600" dirty="0"/>
              </a:p>
              <a:p>
                <a:r>
                  <a:rPr lang="en-GB" sz="2800" dirty="0"/>
                  <a:t>Structural models can include lagged/simultaneous effects and missing data</a:t>
                </a:r>
              </a:p>
              <a:p>
                <a:r>
                  <a:rPr lang="en-GB" sz="2800" dirty="0"/>
                  <a:t>Structural models should be validated for causal inference</a:t>
                </a:r>
              </a:p>
              <a:p>
                <a:r>
                  <a:rPr lang="en-GB" sz="2800" dirty="0"/>
                  <a:t>Wrong causal assumptions can be detected using directional-separation (“d-</a:t>
                </a:r>
                <a:r>
                  <a:rPr lang="en-GB" sz="2800" dirty="0" err="1"/>
                  <a:t>sep</a:t>
                </a:r>
                <a:r>
                  <a:rPr lang="en-GB" sz="2800" dirty="0"/>
                  <a:t>”) tests</a:t>
                </a:r>
              </a:p>
              <a:p>
                <a:r>
                  <a:rPr lang="en-GB" sz="2800" dirty="0"/>
                  <a:t>d-</a:t>
                </a:r>
                <a:r>
                  <a:rPr lang="en-GB" sz="2800" dirty="0" err="1"/>
                  <a:t>sep</a:t>
                </a:r>
                <a:r>
                  <a:rPr lang="en-GB" sz="2800" dirty="0"/>
                  <a:t> breaks down with short (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=25</m:t>
                    </m:r>
                  </m:oMath>
                </a14:m>
                <a:r>
                  <a:rPr lang="en-GB" sz="2800" dirty="0"/>
                  <a:t>) time-series with many variables</a:t>
                </a:r>
              </a:p>
              <a:p>
                <a:r>
                  <a:rPr lang="en-GB" sz="2800" dirty="0"/>
                  <a:t>d-</a:t>
                </a:r>
                <a:r>
                  <a:rPr lang="en-GB" sz="2800" dirty="0" err="1"/>
                  <a:t>sep</a:t>
                </a:r>
                <a:r>
                  <a:rPr lang="en-GB" sz="2800" dirty="0"/>
                  <a:t> also breaks down </a:t>
                </a:r>
                <a:r>
                  <a:rPr lang="en-GB" sz="2800"/>
                  <a:t>with frequent (&gt;</a:t>
                </a:r>
                <a:r>
                  <a:rPr lang="en-GB" sz="2800" dirty="0"/>
                  <a:t>50%) missing data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2200" t="-1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405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E04A81-E5DB-431A-B120-6B6FCD608B6D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8" r="10976" b="8000"/>
          <a:stretch/>
        </p:blipFill>
        <p:spPr bwMode="auto">
          <a:xfrm>
            <a:off x="28903" y="457200"/>
            <a:ext cx="4009697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B9630C-E513-4E81-8E11-316A0704683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1" b="54732"/>
          <a:stretch/>
        </p:blipFill>
        <p:spPr bwMode="auto">
          <a:xfrm>
            <a:off x="109980" y="4419600"/>
            <a:ext cx="377622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E8167E-CDE4-4AAC-9112-50B9E2FA5B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315" y="609600"/>
            <a:ext cx="4943685" cy="6172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5D650B-6646-4F36-A7F4-58190F63B06D}"/>
              </a:ext>
            </a:extLst>
          </p:cNvPr>
          <p:cNvSpPr txBox="1"/>
          <p:nvPr/>
        </p:nvSpPr>
        <p:spPr>
          <a:xfrm>
            <a:off x="381000" y="0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Macro-economics</a:t>
            </a:r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E5BF33-5215-405A-A073-D2BF48FEA610}"/>
              </a:ext>
            </a:extLst>
          </p:cNvPr>
          <p:cNvSpPr txBox="1"/>
          <p:nvPr/>
        </p:nvSpPr>
        <p:spPr>
          <a:xfrm>
            <a:off x="304800" y="3957935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Trophic cascade</a:t>
            </a:r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47238-EF40-4D1C-A191-E5746BDF48EA}"/>
              </a:ext>
            </a:extLst>
          </p:cNvPr>
          <p:cNvSpPr txBox="1"/>
          <p:nvPr/>
        </p:nvSpPr>
        <p:spPr>
          <a:xfrm>
            <a:off x="5029200" y="226367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Fisheries recruitment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8980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in graphic">
            <a:extLst>
              <a:ext uri="{FF2B5EF4-FFF2-40B4-BE49-F238E27FC236}">
                <a16:creationId xmlns:a16="http://schemas.microsoft.com/office/drawing/2014/main" id="{DEE46854-C964-4D7F-B70E-46C784C5C655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838200" y="-1"/>
            <a:ext cx="7010400" cy="6209667"/>
          </a:xfrm>
          <a:prstGeom prst="rect">
            <a:avLst/>
          </a:prstGeom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4A3338-050C-47C6-BA4A-706DD1E345E3}"/>
              </a:ext>
            </a:extLst>
          </p:cNvPr>
          <p:cNvSpPr/>
          <p:nvPr/>
        </p:nvSpPr>
        <p:spPr>
          <a:xfrm>
            <a:off x="0" y="6209667"/>
            <a:ext cx="9144000" cy="671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Arif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&amp; MacNeil, M. A. (2023). Applying the structural causal model framework for observational causal inference in ecology. </a:t>
            </a: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Ecological Monographs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93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(1), e1554.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75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800" b="1" dirty="0"/>
                  <a:t>Conditional independence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US" sz="2400" dirty="0"/>
                  <a:t>Imagine a simple model</a:t>
                </a:r>
                <a:r>
                  <a:rPr lang="en-GB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B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B</m:t>
                          </m:r>
                        </m:sub>
                      </m:sSub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C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C</m:t>
                          </m:r>
                        </m:sub>
                      </m:sSub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This implies that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GB" sz="2400" dirty="0"/>
                  <a:t>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2400" dirty="0"/>
                  <a:t> are conditionally independent given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GB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|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We can test this by fitting a model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CI</m:t>
                          </m:r>
                        </m:sub>
                      </m:sSub>
                    </m:oMath>
                  </m:oMathPara>
                </a14:m>
                <a:endParaRPr lang="en-GB" sz="2400" dirty="0"/>
              </a:p>
              <a:p>
                <a:pPr marL="0" indent="0">
                  <a:buNone/>
                </a:pPr>
                <a:r>
                  <a:rPr lang="en-GB" sz="2400" dirty="0"/>
                  <a:t>and testing whether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2400" dirty="0"/>
                  <a:t> is significantly different from zero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0"/>
                <a:ext cx="9144000" cy="6858000"/>
              </a:xfrm>
              <a:blipFill>
                <a:blip r:embed="rId2"/>
                <a:stretch>
                  <a:fillRect l="-2200" t="-1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665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838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b="1" dirty="0"/>
              <a:t>Conditional independence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68CB3C-1FA0-4DAD-9E2C-E187E4CDCDC5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7" t="37500" r="41667" b="33334"/>
          <a:stretch/>
        </p:blipFill>
        <p:spPr>
          <a:xfrm>
            <a:off x="152400" y="1774012"/>
            <a:ext cx="3810000" cy="3581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AA925A-6B4E-4E77-A19C-E1E140B21FE0}"/>
              </a:ext>
            </a:extLst>
          </p:cNvPr>
          <p:cNvSpPr txBox="1"/>
          <p:nvPr/>
        </p:nvSpPr>
        <p:spPr>
          <a:xfrm>
            <a:off x="1524000" y="1926412"/>
            <a:ext cx="228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Simultaneous </a:t>
            </a:r>
            <a:r>
              <a:rPr lang="en-US" sz="2400" b="1" dirty="0">
                <a:solidFill>
                  <a:srgbClr val="0070C0"/>
                </a:solidFill>
              </a:rPr>
              <a:t>Lag-1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2CDDA-0C79-47F9-9687-FF513A1CFB9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2362200"/>
            <a:ext cx="3804332" cy="4419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8329447-A19A-479E-8004-C96FA13B9D0C}"/>
                  </a:ext>
                </a:extLst>
              </p:cNvPr>
              <p:cNvSpPr txBox="1"/>
              <p:nvPr/>
            </p:nvSpPr>
            <p:spPr>
              <a:xfrm>
                <a:off x="152400" y="618395"/>
                <a:ext cx="38100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Imagine we have lagged relationships with maximum lag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8329447-A19A-479E-8004-C96FA13B9D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" y="618395"/>
                <a:ext cx="3810000" cy="1200329"/>
              </a:xfrm>
              <a:prstGeom prst="rect">
                <a:avLst/>
              </a:prstGeom>
              <a:blipFill>
                <a:blip r:embed="rId4"/>
                <a:stretch>
                  <a:fillRect l="-2400" t="-4061" r="-960" b="-106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E463F02-44A5-4DDB-8AAE-6329277408C8}"/>
                  </a:ext>
                </a:extLst>
              </p:cNvPr>
              <p:cNvSpPr txBox="1"/>
              <p:nvPr/>
            </p:nvSpPr>
            <p:spPr>
              <a:xfrm>
                <a:off x="5029200" y="1141581"/>
                <a:ext cx="38100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We then need to include conditioning variables in with maximum lag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E463F02-44A5-4DDB-8AAE-6329277408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9200" y="1141581"/>
                <a:ext cx="3810000" cy="1200329"/>
              </a:xfrm>
              <a:prstGeom prst="rect">
                <a:avLst/>
              </a:prstGeom>
              <a:blipFill>
                <a:blip r:embed="rId5"/>
                <a:stretch>
                  <a:fillRect l="-2400" t="-4061" b="-106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527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12192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800" b="1" dirty="0"/>
              <a:t>Simulation experiment</a:t>
            </a:r>
          </a:p>
          <a:p>
            <a:pPr marL="0" indent="0">
              <a:buNone/>
            </a:pPr>
            <a:r>
              <a:rPr lang="en-US" dirty="0"/>
              <a:t>(no missing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424724-285B-488D-BF29-E270DC63609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9" y="1676399"/>
            <a:ext cx="5459321" cy="52762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37FFC6-9690-47FE-B578-0D981F5B967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921" y="1676399"/>
            <a:ext cx="3429000" cy="51816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76FFED7-B8FA-427A-8606-9C59ADE13110}"/>
              </a:ext>
            </a:extLst>
          </p:cNvPr>
          <p:cNvSpPr txBox="1"/>
          <p:nvPr/>
        </p:nvSpPr>
        <p:spPr>
          <a:xfrm>
            <a:off x="5943600" y="4950768"/>
            <a:ext cx="322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Simultaneous    </a:t>
            </a:r>
            <a:r>
              <a:rPr lang="en-US" sz="2400" b="1" dirty="0">
                <a:solidFill>
                  <a:srgbClr val="0070C0"/>
                </a:solidFill>
              </a:rPr>
              <a:t>Lag-1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D83FE9-9141-4851-AF01-F33DFED0C12B}"/>
              </a:ext>
            </a:extLst>
          </p:cNvPr>
          <p:cNvSpPr txBox="1"/>
          <p:nvPr/>
        </p:nvSpPr>
        <p:spPr>
          <a:xfrm>
            <a:off x="152400" y="1243760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P-values for 500 replicates with right or wrong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36DF5F-4C2C-4CA3-A085-2FA021877784}"/>
              </a:ext>
            </a:extLst>
          </p:cNvPr>
          <p:cNvSpPr txBox="1"/>
          <p:nvPr/>
        </p:nvSpPr>
        <p:spPr>
          <a:xfrm>
            <a:off x="5687921" y="1219200"/>
            <a:ext cx="3429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Visualizing right and wrong model</a:t>
            </a:r>
          </a:p>
        </p:txBody>
      </p:sp>
    </p:spTree>
    <p:extLst>
      <p:ext uri="{BB962C8B-B14F-4D97-AF65-F5344CB8AC3E}">
        <p14:creationId xmlns:p14="http://schemas.microsoft.com/office/powerpoint/2010/main" val="2290246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12192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800" b="1" dirty="0"/>
              <a:t>Simulation experiment</a:t>
            </a:r>
          </a:p>
          <a:p>
            <a:pPr marL="0" indent="0">
              <a:buNone/>
            </a:pPr>
            <a:r>
              <a:rPr lang="en-US" dirty="0"/>
              <a:t>(with missing data)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37FFC6-9690-47FE-B578-0D981F5B967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921" y="1676399"/>
            <a:ext cx="3429000" cy="51816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76FFED7-B8FA-427A-8606-9C59ADE13110}"/>
              </a:ext>
            </a:extLst>
          </p:cNvPr>
          <p:cNvSpPr txBox="1"/>
          <p:nvPr/>
        </p:nvSpPr>
        <p:spPr>
          <a:xfrm>
            <a:off x="5943600" y="4950768"/>
            <a:ext cx="322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Simultaneous    </a:t>
            </a:r>
            <a:r>
              <a:rPr lang="en-US" sz="2400" b="1" dirty="0">
                <a:solidFill>
                  <a:srgbClr val="0070C0"/>
                </a:solidFill>
              </a:rPr>
              <a:t>Lag-1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D83FE9-9141-4851-AF01-F33DFED0C12B}"/>
              </a:ext>
            </a:extLst>
          </p:cNvPr>
          <p:cNvSpPr txBox="1"/>
          <p:nvPr/>
        </p:nvSpPr>
        <p:spPr>
          <a:xfrm>
            <a:off x="152400" y="1243760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Proportion rejected with missing 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36DF5F-4C2C-4CA3-A085-2FA021877784}"/>
              </a:ext>
            </a:extLst>
          </p:cNvPr>
          <p:cNvSpPr txBox="1"/>
          <p:nvPr/>
        </p:nvSpPr>
        <p:spPr>
          <a:xfrm>
            <a:off x="5687921" y="1219200"/>
            <a:ext cx="3429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Visualizing right and wrong model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A7C2DE-17F9-4A19-9EE6-5CB46754AE2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703294"/>
            <a:ext cx="5334000" cy="522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097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121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b="1" dirty="0"/>
              <a:t>Case studies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D83FE9-9141-4851-AF01-F33DFED0C12B}"/>
              </a:ext>
            </a:extLst>
          </p:cNvPr>
          <p:cNvSpPr txBox="1"/>
          <p:nvPr/>
        </p:nvSpPr>
        <p:spPr>
          <a:xfrm>
            <a:off x="11966" y="1243760"/>
            <a:ext cx="363367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Predator-prey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Wolf and moose data on Isle Royale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Estimate bivariate vector autoregressive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 different lagged self and cross-lags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dirty="0"/>
              <a:t>Result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Rejects models without top-down effects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Cannot distinguish whether bottom-up and top-down are both present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FC6B03-1B0F-40AD-8ACF-27C6AE60596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635" y="13716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47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12D83FE9-9141-4851-AF01-F33DFED0C12B}"/>
              </a:ext>
            </a:extLst>
          </p:cNvPr>
          <p:cNvSpPr txBox="1"/>
          <p:nvPr/>
        </p:nvSpPr>
        <p:spPr>
          <a:xfrm>
            <a:off x="0" y="0"/>
            <a:ext cx="91320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Survey availability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Bottom temperature (T)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Daily age of larvae during spring ichthyoplankton survey (A)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Gulf of Alaska pollock availability to winter acoustic survey (Q)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Proportion mature during acoustic survey (P)</a:t>
            </a:r>
          </a:p>
          <a:p>
            <a:r>
              <a:rPr lang="en-US" sz="2400" dirty="0"/>
              <a:t>Result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Temperature affects availability, which affects catchability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0F0A181-F6E7-4B6B-A4EA-FD4722C7A38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567425"/>
            <a:ext cx="7239000" cy="31978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9C8A05E-AB01-4198-9A6A-5D411DC9E69C}"/>
              </a:ext>
            </a:extLst>
          </p:cNvPr>
          <p:cNvSpPr/>
          <p:nvPr/>
        </p:nvSpPr>
        <p:spPr>
          <a:xfrm>
            <a:off x="-8187" y="5715000"/>
            <a:ext cx="9122588" cy="1237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FROM: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Rogers, L. A., </a:t>
            </a:r>
            <a:r>
              <a:rPr lang="en-US" sz="1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Monnahan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 C., Williams, K., Jones, D. T., &amp; Dorn, M. W. (2025). Climate-driven changes in the timing of spawning and the availability of walleye pollock (</a:t>
            </a:r>
            <a:r>
              <a:rPr lang="en-US" sz="1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Gadus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chalcogrammus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to assessment surveys in the Gulf of Alaska. </a:t>
            </a:r>
            <a:r>
              <a:rPr lang="en-US" sz="16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ICES Journal of Marine Science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82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(1), fsae005. https://doi.org/10.1093/icesjms/fsae005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645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816"/>
    </mc:Choice>
    <mc:Fallback xmlns="">
      <p:transition spd="slow" advTm="98816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8089</TotalTime>
  <Words>411</Words>
  <Application>Microsoft Office PowerPoint</Application>
  <PresentationFormat>On-screen Show (4:3)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Cambria Math</vt:lpstr>
      <vt:lpstr>Times New Roman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James Thorson</dc:creator>
  <cp:lastModifiedBy>James.Thorson</cp:lastModifiedBy>
  <cp:revision>647</cp:revision>
  <dcterms:created xsi:type="dcterms:W3CDTF">2010-02-28T21:11:55Z</dcterms:created>
  <dcterms:modified xsi:type="dcterms:W3CDTF">2025-05-05T16:43:10Z</dcterms:modified>
</cp:coreProperties>
</file>

<file path=docProps/thumbnail.jpeg>
</file>